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31"/>
  </p:notesMasterIdLst>
  <p:sldIdLst>
    <p:sldId id="256" r:id="rId5"/>
    <p:sldId id="257" r:id="rId6"/>
    <p:sldId id="258" r:id="rId7"/>
    <p:sldId id="259" r:id="rId8"/>
    <p:sldId id="260" r:id="rId9"/>
    <p:sldId id="261" r:id="rId10"/>
    <p:sldId id="262" r:id="rId11"/>
    <p:sldId id="263" r:id="rId12"/>
    <p:sldId id="271" r:id="rId13"/>
    <p:sldId id="272" r:id="rId14"/>
    <p:sldId id="273" r:id="rId15"/>
    <p:sldId id="274" r:id="rId16"/>
    <p:sldId id="275" r:id="rId17"/>
    <p:sldId id="276" r:id="rId18"/>
    <p:sldId id="277" r:id="rId19"/>
    <p:sldId id="278" r:id="rId20"/>
    <p:sldId id="279" r:id="rId21"/>
    <p:sldId id="280" r:id="rId22"/>
    <p:sldId id="281" r:id="rId23"/>
    <p:sldId id="270" r:id="rId24"/>
    <p:sldId id="264" r:id="rId25"/>
    <p:sldId id="265" r:id="rId26"/>
    <p:sldId id="266" r:id="rId27"/>
    <p:sldId id="267" r:id="rId28"/>
    <p:sldId id="268" r:id="rId29"/>
    <p:sldId id="269" r:id="rId30"/>
  </p:sldIdLst>
  <p:sldSz cx="12192000" cy="6858000"/>
  <p:notesSz cx="6858000" cy="9144000"/>
  <p:embeddedFontLst>
    <p:embeddedFont>
      <p:font typeface="Calibri" panose="020F0502020204030204" pitchFamily="34" charset="0"/>
      <p:regular r:id="rId32"/>
      <p:bold r:id="rId33"/>
      <p:italic r:id="rId34"/>
      <p:boldItalic r:id="rId35"/>
    </p:embeddedFont>
    <p:embeddedFont>
      <p:font typeface="Century Gothic" panose="020B0502020202020204" pitchFamily="34" charset="0"/>
      <p:regular r:id="rId36"/>
      <p:bold r:id="rId37"/>
      <p:italic r:id="rId38"/>
      <p:boldItalic r:id="rId39"/>
    </p:embeddedFont>
  </p:embeddedFontLst>
  <p:custDataLst>
    <p:tags r:id="rId4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1"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5" d="100"/>
          <a:sy n="155" d="100"/>
        </p:scale>
        <p:origin x="2724" y="13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8.fntdata"/><Relationship Id="rId21" Type="http://schemas.openxmlformats.org/officeDocument/2006/relationships/slide" Target="slides/slide17.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tags" Target="tags/tag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5.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4.fntdata"/><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2.fntdata"/><Relationship Id="rId38" Type="http://schemas.openxmlformats.org/officeDocument/2006/relationships/font" Target="fonts/font7.fntdata"/><Relationship Id="rId20" Type="http://schemas.openxmlformats.org/officeDocument/2006/relationships/slide" Target="slides/slide16.xml"/><Relationship Id="rId41"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4.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1.m4a"/><Relationship Id="rId7" Type="http://schemas.openxmlformats.org/officeDocument/2006/relationships/image" Target="../media/image3.png"/><Relationship Id="rId2" Type="http://schemas.microsoft.com/office/2007/relationships/media" Target="../media/media21.m4a"/><Relationship Id="rId1" Type="http://schemas.openxmlformats.org/officeDocument/2006/relationships/tags" Target="../tags/tag10.xml"/><Relationship Id="rId6" Type="http://schemas.openxmlformats.org/officeDocument/2006/relationships/image" Target="../media/image18.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audio" Target="../media/media22.m4a"/><Relationship Id="rId7" Type="http://schemas.openxmlformats.org/officeDocument/2006/relationships/image" Target="../media/image4.png"/><Relationship Id="rId2" Type="http://schemas.microsoft.com/office/2007/relationships/media" Target="../media/media22.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audio" Target="../media/media23.m4a"/><Relationship Id="rId7" Type="http://schemas.openxmlformats.org/officeDocument/2006/relationships/image" Target="../media/image4.png"/><Relationship Id="rId2" Type="http://schemas.microsoft.com/office/2007/relationships/media" Target="../media/media23.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audio" Target="../media/media24.m4a"/><Relationship Id="rId7" Type="http://schemas.openxmlformats.org/officeDocument/2006/relationships/image" Target="../media/image4.png"/><Relationship Id="rId2" Type="http://schemas.microsoft.com/office/2007/relationships/media" Target="../media/media24.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audio" Target="../media/media25.m4a"/><Relationship Id="rId7" Type="http://schemas.openxmlformats.org/officeDocument/2006/relationships/image" Target="../media/image4.png"/><Relationship Id="rId2" Type="http://schemas.microsoft.com/office/2007/relationships/media" Target="../media/media25.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Daniel Coffey</a:t>
            </a:r>
            <a:endParaRPr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997C8CEE-5BCB-4573-A64B-5F057320D0A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8758"/>
    </mc:Choice>
    <mc:Fallback xmlns="">
      <p:transition spd="slow" advTm="87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C33071B0-82A8-4EBC-9B6D-3BC53D41706B}"/>
              </a:ext>
            </a:extLst>
          </p:cNvPr>
          <p:cNvPicPr>
            <a:picLocks noChangeAspect="1"/>
          </p:cNvPicPr>
          <p:nvPr/>
        </p:nvPicPr>
        <p:blipFill>
          <a:blip r:embed="rId4"/>
          <a:stretch>
            <a:fillRect/>
          </a:stretch>
        </p:blipFill>
        <p:spPr>
          <a:xfrm>
            <a:off x="0" y="0"/>
            <a:ext cx="12192000" cy="6858000"/>
          </a:xfrm>
          <a:prstGeom prst="rect">
            <a:avLst/>
          </a:prstGeom>
        </p:spPr>
      </p:pic>
      <p:pic>
        <p:nvPicPr>
          <p:cNvPr id="4" name="Audio 3">
            <a:hlinkClick r:id="" action="ppaction://media"/>
            <a:extLst>
              <a:ext uri="{FF2B5EF4-FFF2-40B4-BE49-F238E27FC236}">
                <a16:creationId xmlns:a16="http://schemas.microsoft.com/office/drawing/2014/main" id="{09A29AA4-E922-4369-8160-223C1C4EB5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64311963"/>
      </p:ext>
    </p:extLst>
  </p:cSld>
  <p:clrMapOvr>
    <a:masterClrMapping/>
  </p:clrMapOvr>
  <mc:AlternateContent xmlns:mc="http://schemas.openxmlformats.org/markup-compatibility/2006" xmlns:p14="http://schemas.microsoft.com/office/powerpoint/2010/main">
    <mc:Choice Requires="p14">
      <p:transition spd="slow" p14:dur="2000" advTm="19200"/>
    </mc:Choice>
    <mc:Fallback xmlns="">
      <p:transition spd="slow" advTm="19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DDC38A10-CD7D-45FC-9B90-68EAA80D9564}"/>
              </a:ext>
            </a:extLst>
          </p:cNvPr>
          <p:cNvPicPr>
            <a:picLocks noChangeAspect="1"/>
          </p:cNvPicPr>
          <p:nvPr/>
        </p:nvPicPr>
        <p:blipFill>
          <a:blip r:embed="rId4"/>
          <a:stretch>
            <a:fillRect/>
          </a:stretch>
        </p:blipFill>
        <p:spPr>
          <a:xfrm>
            <a:off x="1" y="0"/>
            <a:ext cx="12191999" cy="6858000"/>
          </a:xfrm>
          <a:prstGeom prst="rect">
            <a:avLst/>
          </a:prstGeom>
        </p:spPr>
      </p:pic>
      <p:pic>
        <p:nvPicPr>
          <p:cNvPr id="4" name="Audio 3">
            <a:hlinkClick r:id="" action="ppaction://media"/>
            <a:extLst>
              <a:ext uri="{FF2B5EF4-FFF2-40B4-BE49-F238E27FC236}">
                <a16:creationId xmlns:a16="http://schemas.microsoft.com/office/drawing/2014/main" id="{E2602B14-C06B-4E9B-AA6C-D89968482E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52686579"/>
      </p:ext>
    </p:extLst>
  </p:cSld>
  <p:clrMapOvr>
    <a:masterClrMapping/>
  </p:clrMapOvr>
  <mc:AlternateContent xmlns:mc="http://schemas.openxmlformats.org/markup-compatibility/2006" xmlns:p14="http://schemas.microsoft.com/office/powerpoint/2010/main">
    <mc:Choice Requires="p14">
      <p:transition spd="slow" p14:dur="2000" advTm="27978"/>
    </mc:Choice>
    <mc:Fallback xmlns="">
      <p:transition spd="slow" advTm="27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7B329556-A892-4893-B7F8-F33D8B762D68}"/>
              </a:ext>
            </a:extLst>
          </p:cNvPr>
          <p:cNvPicPr>
            <a:picLocks noChangeAspect="1"/>
          </p:cNvPicPr>
          <p:nvPr/>
        </p:nvPicPr>
        <p:blipFill>
          <a:blip r:embed="rId4"/>
          <a:stretch>
            <a:fillRect/>
          </a:stretch>
        </p:blipFill>
        <p:spPr>
          <a:xfrm>
            <a:off x="0" y="0"/>
            <a:ext cx="12192000" cy="6858000"/>
          </a:xfrm>
          <a:prstGeom prst="rect">
            <a:avLst/>
          </a:prstGeom>
        </p:spPr>
      </p:pic>
      <p:pic>
        <p:nvPicPr>
          <p:cNvPr id="5" name="Audio 4">
            <a:hlinkClick r:id="" action="ppaction://media"/>
            <a:extLst>
              <a:ext uri="{FF2B5EF4-FFF2-40B4-BE49-F238E27FC236}">
                <a16:creationId xmlns:a16="http://schemas.microsoft.com/office/drawing/2014/main" id="{49AE0F8A-4B16-4777-B691-716D3D0642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48293253"/>
      </p:ext>
    </p:extLst>
  </p:cSld>
  <p:clrMapOvr>
    <a:masterClrMapping/>
  </p:clrMapOvr>
  <mc:AlternateContent xmlns:mc="http://schemas.openxmlformats.org/markup-compatibility/2006" xmlns:p14="http://schemas.microsoft.com/office/powerpoint/2010/main">
    <mc:Choice Requires="p14">
      <p:transition spd="slow" p14:dur="2000" advTm="17686"/>
    </mc:Choice>
    <mc:Fallback xmlns="">
      <p:transition spd="slow" advTm="17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8AEE20E1-F1B3-4650-845C-4FE6E4F3782A}"/>
              </a:ext>
            </a:extLst>
          </p:cNvPr>
          <p:cNvPicPr>
            <a:picLocks noChangeAspect="1"/>
          </p:cNvPicPr>
          <p:nvPr/>
        </p:nvPicPr>
        <p:blipFill>
          <a:blip r:embed="rId4"/>
          <a:stretch>
            <a:fillRect/>
          </a:stretch>
        </p:blipFill>
        <p:spPr>
          <a:xfrm>
            <a:off x="0" y="0"/>
            <a:ext cx="12192000" cy="6858000"/>
          </a:xfrm>
          <a:prstGeom prst="rect">
            <a:avLst/>
          </a:prstGeom>
        </p:spPr>
      </p:pic>
      <p:pic>
        <p:nvPicPr>
          <p:cNvPr id="4" name="Audio 3">
            <a:hlinkClick r:id="" action="ppaction://media"/>
            <a:extLst>
              <a:ext uri="{FF2B5EF4-FFF2-40B4-BE49-F238E27FC236}">
                <a16:creationId xmlns:a16="http://schemas.microsoft.com/office/drawing/2014/main" id="{A56A05BF-C750-4591-BAFA-B5F23B89A7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671419087"/>
      </p:ext>
    </p:extLst>
  </p:cSld>
  <p:clrMapOvr>
    <a:masterClrMapping/>
  </p:clrMapOvr>
  <mc:AlternateContent xmlns:mc="http://schemas.openxmlformats.org/markup-compatibility/2006" xmlns:p14="http://schemas.microsoft.com/office/powerpoint/2010/main">
    <mc:Choice Requires="p14">
      <p:transition spd="slow" p14:dur="2000" advTm="34368"/>
    </mc:Choice>
    <mc:Fallback xmlns="">
      <p:transition spd="slow" advTm="34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A932B2EC-3C7A-48D3-953B-8887F58340A6}"/>
              </a:ext>
            </a:extLst>
          </p:cNvPr>
          <p:cNvPicPr>
            <a:picLocks noChangeAspect="1"/>
          </p:cNvPicPr>
          <p:nvPr/>
        </p:nvPicPr>
        <p:blipFill>
          <a:blip r:embed="rId4"/>
          <a:stretch>
            <a:fillRect/>
          </a:stretch>
        </p:blipFill>
        <p:spPr>
          <a:xfrm>
            <a:off x="0" y="0"/>
            <a:ext cx="12192000" cy="6857999"/>
          </a:xfrm>
          <a:prstGeom prst="rect">
            <a:avLst/>
          </a:prstGeom>
        </p:spPr>
      </p:pic>
      <p:pic>
        <p:nvPicPr>
          <p:cNvPr id="6" name="Audio 5">
            <a:hlinkClick r:id="" action="ppaction://media"/>
            <a:extLst>
              <a:ext uri="{FF2B5EF4-FFF2-40B4-BE49-F238E27FC236}">
                <a16:creationId xmlns:a16="http://schemas.microsoft.com/office/drawing/2014/main" id="{2EC8E7C7-B48F-4C54-9FC3-61DA11B36F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507802701"/>
      </p:ext>
    </p:extLst>
  </p:cSld>
  <p:clrMapOvr>
    <a:masterClrMapping/>
  </p:clrMapOvr>
  <mc:AlternateContent xmlns:mc="http://schemas.openxmlformats.org/markup-compatibility/2006" xmlns:p14="http://schemas.microsoft.com/office/powerpoint/2010/main">
    <mc:Choice Requires="p14">
      <p:transition spd="slow" p14:dur="2000" advTm="22195"/>
    </mc:Choice>
    <mc:Fallback xmlns="">
      <p:transition spd="slow" advTm="22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C72C3B4C-44C5-4E1A-9996-79EF6F6C9011}"/>
              </a:ext>
            </a:extLst>
          </p:cNvPr>
          <p:cNvPicPr>
            <a:picLocks noChangeAspect="1"/>
          </p:cNvPicPr>
          <p:nvPr/>
        </p:nvPicPr>
        <p:blipFill>
          <a:blip r:embed="rId4"/>
          <a:stretch>
            <a:fillRect/>
          </a:stretch>
        </p:blipFill>
        <p:spPr>
          <a:xfrm>
            <a:off x="0" y="0"/>
            <a:ext cx="12192000" cy="6858000"/>
          </a:xfrm>
          <a:prstGeom prst="rect">
            <a:avLst/>
          </a:prstGeom>
        </p:spPr>
      </p:pic>
      <p:pic>
        <p:nvPicPr>
          <p:cNvPr id="4" name="Audio 3">
            <a:hlinkClick r:id="" action="ppaction://media"/>
            <a:extLst>
              <a:ext uri="{FF2B5EF4-FFF2-40B4-BE49-F238E27FC236}">
                <a16:creationId xmlns:a16="http://schemas.microsoft.com/office/drawing/2014/main" id="{48D3914E-DD97-4300-8C17-8573FAAE17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43557179"/>
      </p:ext>
    </p:extLst>
  </p:cSld>
  <p:clrMapOvr>
    <a:masterClrMapping/>
  </p:clrMapOvr>
  <mc:AlternateContent xmlns:mc="http://schemas.openxmlformats.org/markup-compatibility/2006" xmlns:p14="http://schemas.microsoft.com/office/powerpoint/2010/main">
    <mc:Choice Requires="p14">
      <p:transition spd="slow" p14:dur="2000" advTm="22001"/>
    </mc:Choice>
    <mc:Fallback xmlns="">
      <p:transition spd="slow" advTm="22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7AEB9286-8CBC-42FB-902B-26ACB9623CCB}"/>
              </a:ext>
            </a:extLst>
          </p:cNvPr>
          <p:cNvPicPr>
            <a:picLocks noChangeAspect="1"/>
          </p:cNvPicPr>
          <p:nvPr/>
        </p:nvPicPr>
        <p:blipFill>
          <a:blip r:embed="rId4"/>
          <a:stretch>
            <a:fillRect/>
          </a:stretch>
        </p:blipFill>
        <p:spPr>
          <a:xfrm>
            <a:off x="1" y="0"/>
            <a:ext cx="12192000" cy="6858000"/>
          </a:xfrm>
          <a:prstGeom prst="rect">
            <a:avLst/>
          </a:prstGeom>
        </p:spPr>
      </p:pic>
      <p:pic>
        <p:nvPicPr>
          <p:cNvPr id="4" name="Audio 3">
            <a:hlinkClick r:id="" action="ppaction://media"/>
            <a:extLst>
              <a:ext uri="{FF2B5EF4-FFF2-40B4-BE49-F238E27FC236}">
                <a16:creationId xmlns:a16="http://schemas.microsoft.com/office/drawing/2014/main" id="{DE14EB13-98B5-4AEC-8596-005BDB1564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69577677"/>
      </p:ext>
    </p:extLst>
  </p:cSld>
  <p:clrMapOvr>
    <a:masterClrMapping/>
  </p:clrMapOvr>
  <mc:AlternateContent xmlns:mc="http://schemas.openxmlformats.org/markup-compatibility/2006" xmlns:p14="http://schemas.microsoft.com/office/powerpoint/2010/main">
    <mc:Choice Requires="p14">
      <p:transition spd="slow" p14:dur="2000" advTm="20317"/>
    </mc:Choice>
    <mc:Fallback xmlns="">
      <p:transition spd="slow" advTm="20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05FA769A-76ED-4723-8DAB-231CCEBA3310}"/>
              </a:ext>
            </a:extLst>
          </p:cNvPr>
          <p:cNvPicPr>
            <a:picLocks noChangeAspect="1"/>
          </p:cNvPicPr>
          <p:nvPr/>
        </p:nvPicPr>
        <p:blipFill>
          <a:blip r:embed="rId4"/>
          <a:stretch>
            <a:fillRect/>
          </a:stretch>
        </p:blipFill>
        <p:spPr>
          <a:xfrm>
            <a:off x="0" y="0"/>
            <a:ext cx="12192000" cy="6858000"/>
          </a:xfrm>
          <a:prstGeom prst="rect">
            <a:avLst/>
          </a:prstGeom>
        </p:spPr>
      </p:pic>
      <p:pic>
        <p:nvPicPr>
          <p:cNvPr id="4" name="Audio 3">
            <a:hlinkClick r:id="" action="ppaction://media"/>
            <a:extLst>
              <a:ext uri="{FF2B5EF4-FFF2-40B4-BE49-F238E27FC236}">
                <a16:creationId xmlns:a16="http://schemas.microsoft.com/office/drawing/2014/main" id="{F4039788-60FC-49CA-834A-21FDCE0103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87932424"/>
      </p:ext>
    </p:extLst>
  </p:cSld>
  <p:clrMapOvr>
    <a:masterClrMapping/>
  </p:clrMapOvr>
  <mc:AlternateContent xmlns:mc="http://schemas.openxmlformats.org/markup-compatibility/2006" xmlns:p14="http://schemas.microsoft.com/office/powerpoint/2010/main">
    <mc:Choice Requires="p14">
      <p:transition spd="slow" p14:dur="2000" advTm="22429"/>
    </mc:Choice>
    <mc:Fallback xmlns="">
      <p:transition spd="slow" advTm="22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91F3F418-E6F1-49DC-BBC1-D0AAE53A4CE9}"/>
              </a:ext>
            </a:extLst>
          </p:cNvPr>
          <p:cNvPicPr>
            <a:picLocks noChangeAspect="1"/>
          </p:cNvPicPr>
          <p:nvPr/>
        </p:nvPicPr>
        <p:blipFill>
          <a:blip r:embed="rId4"/>
          <a:stretch>
            <a:fillRect/>
          </a:stretch>
        </p:blipFill>
        <p:spPr>
          <a:xfrm>
            <a:off x="0" y="0"/>
            <a:ext cx="12192000" cy="6857999"/>
          </a:xfrm>
          <a:prstGeom prst="rect">
            <a:avLst/>
          </a:prstGeom>
        </p:spPr>
      </p:pic>
      <p:pic>
        <p:nvPicPr>
          <p:cNvPr id="5" name="Audio 4">
            <a:hlinkClick r:id="" action="ppaction://media"/>
            <a:extLst>
              <a:ext uri="{FF2B5EF4-FFF2-40B4-BE49-F238E27FC236}">
                <a16:creationId xmlns:a16="http://schemas.microsoft.com/office/drawing/2014/main" id="{664CA402-0A79-4BB2-AA07-D93B71DE2F7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81632227"/>
      </p:ext>
    </p:extLst>
  </p:cSld>
  <p:clrMapOvr>
    <a:masterClrMapping/>
  </p:clrMapOvr>
  <mc:AlternateContent xmlns:mc="http://schemas.openxmlformats.org/markup-compatibility/2006" xmlns:p14="http://schemas.microsoft.com/office/powerpoint/2010/main">
    <mc:Choice Requires="p14">
      <p:transition spd="slow" p14:dur="2000" advTm="41979"/>
    </mc:Choice>
    <mc:Fallback xmlns="">
      <p:transition spd="slow" advTm="41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40CACBBD-06B3-43E5-AB7F-D7FA78AFFAC8}"/>
              </a:ext>
            </a:extLst>
          </p:cNvPr>
          <p:cNvPicPr>
            <a:picLocks noChangeAspect="1"/>
          </p:cNvPicPr>
          <p:nvPr/>
        </p:nvPicPr>
        <p:blipFill>
          <a:blip r:embed="rId4"/>
          <a:stretch>
            <a:fillRect/>
          </a:stretch>
        </p:blipFill>
        <p:spPr>
          <a:xfrm>
            <a:off x="0" y="0"/>
            <a:ext cx="12192000" cy="6858000"/>
          </a:xfrm>
          <a:prstGeom prst="rect">
            <a:avLst/>
          </a:prstGeom>
        </p:spPr>
      </p:pic>
      <p:pic>
        <p:nvPicPr>
          <p:cNvPr id="4" name="Audio 3">
            <a:hlinkClick r:id="" action="ppaction://media"/>
            <a:extLst>
              <a:ext uri="{FF2B5EF4-FFF2-40B4-BE49-F238E27FC236}">
                <a16:creationId xmlns:a16="http://schemas.microsoft.com/office/drawing/2014/main" id="{2EE08F5B-3FE0-4B47-A61A-016EE8EB92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70345456"/>
      </p:ext>
    </p:extLst>
  </p:cSld>
  <p:clrMapOvr>
    <a:masterClrMapping/>
  </p:clrMapOvr>
  <mc:AlternateContent xmlns:mc="http://schemas.openxmlformats.org/markup-compatibility/2006" xmlns:p14="http://schemas.microsoft.com/office/powerpoint/2010/main">
    <mc:Choice Requires="p14">
      <p:transition spd="slow" p14:dur="2000" advTm="36504"/>
    </mc:Choice>
    <mc:Fallback xmlns="">
      <p:transition spd="slow" advTm="36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126172" y="1996690"/>
            <a:ext cx="5334000" cy="4024125"/>
          </a:xfrm>
          <a:prstGeom prst="rect">
            <a:avLst/>
          </a:prstGeom>
          <a:noFill/>
          <a:ln>
            <a:noFill/>
          </a:ln>
        </p:spPr>
        <p:txBody>
          <a:bodyPr spcFirstLastPara="1" wrap="square" lIns="91425" tIns="45700" rIns="91425" bIns="45700" anchor="t" anchorCtr="0">
            <a:normAutofit fontScale="92500" lnSpcReduction="10000"/>
          </a:bodyPr>
          <a:lstStyle/>
          <a:p>
            <a:pPr marL="1028700" lvl="0" algn="l" rtl="0">
              <a:lnSpc>
                <a:spcPct val="90000"/>
              </a:lnSpc>
              <a:spcBef>
                <a:spcPts val="0"/>
              </a:spcBef>
              <a:spcAft>
                <a:spcPts val="0"/>
              </a:spcAft>
              <a:buSzPts val="1800"/>
              <a:buFont typeface="Arial" panose="020B0604020202020204" pitchFamily="34" charset="0"/>
              <a:buChar char="•"/>
            </a:pPr>
            <a:r>
              <a:rPr lang="en-US" dirty="0"/>
              <a:t>Defense in Depth (</a:t>
            </a:r>
            <a:r>
              <a:rPr lang="en-US" dirty="0" err="1"/>
              <a:t>DiD</a:t>
            </a:r>
            <a:r>
              <a:rPr lang="en-US" dirty="0"/>
              <a:t>) is an approach to cybersecurity in which a series of defensive mechanisms are layered in order to protect valuable data and information.</a:t>
            </a:r>
          </a:p>
          <a:p>
            <a:pPr marL="1028700" lvl="0" algn="l" rtl="0">
              <a:lnSpc>
                <a:spcPct val="90000"/>
              </a:lnSpc>
              <a:spcBef>
                <a:spcPts val="0"/>
              </a:spcBef>
              <a:spcAft>
                <a:spcPts val="0"/>
              </a:spcAft>
              <a:buSzPts val="1800"/>
              <a:buFont typeface="Arial" panose="020B0604020202020204" pitchFamily="34" charset="0"/>
              <a:buChar char="•"/>
            </a:pPr>
            <a:endParaRPr lang="en-US" dirty="0"/>
          </a:p>
          <a:p>
            <a:pPr marL="1028700" lvl="0" algn="l" rtl="0">
              <a:lnSpc>
                <a:spcPct val="90000"/>
              </a:lnSpc>
              <a:spcBef>
                <a:spcPts val="0"/>
              </a:spcBef>
              <a:spcAft>
                <a:spcPts val="0"/>
              </a:spcAft>
              <a:buSzPts val="1800"/>
              <a:buFont typeface="Arial" panose="020B0604020202020204" pitchFamily="34" charset="0"/>
              <a:buChar char="•"/>
            </a:pPr>
            <a:r>
              <a:rPr lang="en-US" dirty="0"/>
              <a:t>If one mechanism fails, another steps up immediately to prevent an attack.</a:t>
            </a:r>
          </a:p>
          <a:p>
            <a:pPr marL="1028700" lvl="0" algn="l" rtl="0">
              <a:lnSpc>
                <a:spcPct val="90000"/>
              </a:lnSpc>
              <a:spcBef>
                <a:spcPts val="0"/>
              </a:spcBef>
              <a:spcAft>
                <a:spcPts val="0"/>
              </a:spcAft>
              <a:buSzPts val="1800"/>
              <a:buFont typeface="Arial" panose="020B0604020202020204" pitchFamily="34" charset="0"/>
              <a:buChar char="•"/>
            </a:pPr>
            <a:endParaRPr lang="en-US" dirty="0"/>
          </a:p>
          <a:p>
            <a:pPr marL="1028700" lvl="0" algn="l" rtl="0">
              <a:lnSpc>
                <a:spcPct val="90000"/>
              </a:lnSpc>
              <a:spcBef>
                <a:spcPts val="0"/>
              </a:spcBef>
              <a:spcAft>
                <a:spcPts val="0"/>
              </a:spcAft>
              <a:buSzPts val="1800"/>
              <a:buFont typeface="Arial" panose="020B0604020202020204" pitchFamily="34" charset="0"/>
              <a:buChar char="•"/>
            </a:pPr>
            <a:r>
              <a:rPr lang="en-US" dirty="0"/>
              <a:t>This multi-layered approach with intentional redundancies increases the security of a system as a whole and addresses many different attack vectors.</a:t>
            </a: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5612571" y="2110155"/>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DA4BAD8-3EA9-4CD1-A56C-6497075E4DB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6116"/>
    </mc:Choice>
    <mc:Fallback xmlns="">
      <p:transition spd="slow" advTm="261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xt&#10;&#10;Description automatically generated with medium confidence">
            <a:extLst>
              <a:ext uri="{FF2B5EF4-FFF2-40B4-BE49-F238E27FC236}">
                <a16:creationId xmlns:a16="http://schemas.microsoft.com/office/drawing/2014/main" id="{9D6583EE-FBEF-4B72-8852-720A1EB4D340}"/>
              </a:ext>
            </a:extLst>
          </p:cNvPr>
          <p:cNvPicPr>
            <a:picLocks noChangeAspect="1"/>
          </p:cNvPicPr>
          <p:nvPr/>
        </p:nvPicPr>
        <p:blipFill>
          <a:blip r:embed="rId4"/>
          <a:stretch>
            <a:fillRect/>
          </a:stretch>
        </p:blipFill>
        <p:spPr>
          <a:xfrm>
            <a:off x="1" y="0"/>
            <a:ext cx="12192000" cy="6858000"/>
          </a:xfrm>
          <a:prstGeom prst="rect">
            <a:avLst/>
          </a:prstGeom>
        </p:spPr>
      </p:pic>
      <p:sp>
        <p:nvSpPr>
          <p:cNvPr id="6" name="TextBox 5">
            <a:extLst>
              <a:ext uri="{FF2B5EF4-FFF2-40B4-BE49-F238E27FC236}">
                <a16:creationId xmlns:a16="http://schemas.microsoft.com/office/drawing/2014/main" id="{8CFEE2E4-2427-4A45-9DC1-5D2663EFB77C}"/>
              </a:ext>
            </a:extLst>
          </p:cNvPr>
          <p:cNvSpPr txBox="1"/>
          <p:nvPr/>
        </p:nvSpPr>
        <p:spPr>
          <a:xfrm>
            <a:off x="6677247" y="1010093"/>
            <a:ext cx="3349255" cy="923330"/>
          </a:xfrm>
          <a:prstGeom prst="rect">
            <a:avLst/>
          </a:prstGeom>
          <a:noFill/>
        </p:spPr>
        <p:txBody>
          <a:bodyPr wrap="square" rtlCol="0">
            <a:spAutoFit/>
          </a:bodyPr>
          <a:lstStyle/>
          <a:p>
            <a:r>
              <a:rPr lang="en-US" sz="5400" dirty="0">
                <a:solidFill>
                  <a:schemeClr val="bg1"/>
                </a:solidFill>
              </a:rPr>
              <a:t>Unit Test</a:t>
            </a:r>
          </a:p>
        </p:txBody>
      </p:sp>
      <p:pic>
        <p:nvPicPr>
          <p:cNvPr id="2" name="Audio 1">
            <a:hlinkClick r:id="" action="ppaction://media"/>
            <a:extLst>
              <a:ext uri="{FF2B5EF4-FFF2-40B4-BE49-F238E27FC236}">
                <a16:creationId xmlns:a16="http://schemas.microsoft.com/office/drawing/2014/main" id="{8E7B7611-FA77-4EBC-94B8-BE665BD7FE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093583"/>
      </p:ext>
    </p:extLst>
  </p:cSld>
  <p:clrMapOvr>
    <a:masterClrMapping/>
  </p:clrMapOvr>
  <mc:AlternateContent xmlns:mc="http://schemas.openxmlformats.org/markup-compatibility/2006" xmlns:p14="http://schemas.microsoft.com/office/powerpoint/2010/main">
    <mc:Choice Requires="p14">
      <p:transition spd="slow" p14:dur="2000" advTm="21603"/>
    </mc:Choice>
    <mc:Fallback xmlns="">
      <p:transition spd="slow" advTm="21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14642F64-6879-46B5-8B10-FDD904F85432}"/>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90365"/>
    </mc:Choice>
    <mc:Fallback xmlns="">
      <p:transition spd="slow" advTm="90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err="1"/>
              <a:t>DevSecOps</a:t>
            </a:r>
            <a:r>
              <a:rPr lang="en-US" dirty="0"/>
              <a:t> Pipeline refers to integrating security into your software development life cycle. </a:t>
            </a:r>
          </a:p>
          <a:p>
            <a:pPr marL="685800" lvl="1" indent="-228600" algn="l" rtl="0">
              <a:lnSpc>
                <a:spcPct val="90000"/>
              </a:lnSpc>
              <a:spcBef>
                <a:spcPts val="0"/>
              </a:spcBef>
              <a:spcAft>
                <a:spcPts val="0"/>
              </a:spcAft>
              <a:buClr>
                <a:schemeClr val="lt1"/>
              </a:buClr>
              <a:buSzPts val="2000"/>
              <a:buChar char="•"/>
            </a:pPr>
            <a:r>
              <a:rPr lang="en-US" dirty="0"/>
              <a:t>Phases and tools utilized:</a:t>
            </a:r>
          </a:p>
          <a:p>
            <a:pPr marL="685800" lvl="1" indent="-228600" algn="l" rtl="0">
              <a:lnSpc>
                <a:spcPct val="90000"/>
              </a:lnSpc>
              <a:spcBef>
                <a:spcPts val="0"/>
              </a:spcBef>
              <a:spcAft>
                <a:spcPts val="0"/>
              </a:spcAft>
              <a:buClr>
                <a:schemeClr val="lt1"/>
              </a:buClr>
              <a:buSzPts val="2000"/>
              <a:buChar char="•"/>
            </a:pPr>
            <a:r>
              <a:rPr lang="en-US" sz="1600" dirty="0"/>
              <a:t>Plan – Jira Software for tracking and management and Slack for communication</a:t>
            </a:r>
          </a:p>
          <a:p>
            <a:pPr marL="685800" lvl="1" indent="-228600" algn="l" rtl="0">
              <a:lnSpc>
                <a:spcPct val="90000"/>
              </a:lnSpc>
              <a:spcBef>
                <a:spcPts val="0"/>
              </a:spcBef>
              <a:spcAft>
                <a:spcPts val="0"/>
              </a:spcAft>
              <a:buClr>
                <a:schemeClr val="lt1"/>
              </a:buClr>
              <a:buSzPts val="2000"/>
              <a:buChar char="•"/>
            </a:pPr>
            <a:r>
              <a:rPr lang="en-US" sz="1600" dirty="0"/>
              <a:t>Code – Security tools such as Gerrit, Phabricator, </a:t>
            </a:r>
            <a:r>
              <a:rPr lang="en-US" sz="1600" dirty="0" err="1"/>
              <a:t>SpotBugs</a:t>
            </a:r>
            <a:r>
              <a:rPr lang="en-US" sz="1600" dirty="0"/>
              <a:t>, PMD, </a:t>
            </a:r>
            <a:r>
              <a:rPr lang="en-US" sz="1600" dirty="0" err="1"/>
              <a:t>CheckStyle</a:t>
            </a:r>
            <a:r>
              <a:rPr lang="en-US" sz="1600" dirty="0"/>
              <a:t>, and Find Security Bugs</a:t>
            </a:r>
          </a:p>
          <a:p>
            <a:pPr marL="685800" lvl="1" indent="-228600" algn="l" rtl="0">
              <a:lnSpc>
                <a:spcPct val="90000"/>
              </a:lnSpc>
              <a:spcBef>
                <a:spcPts val="0"/>
              </a:spcBef>
              <a:spcAft>
                <a:spcPts val="0"/>
              </a:spcAft>
              <a:buClr>
                <a:schemeClr val="lt1"/>
              </a:buClr>
              <a:buSzPts val="2000"/>
              <a:buChar char="•"/>
            </a:pPr>
            <a:r>
              <a:rPr lang="en-US" sz="1600" dirty="0"/>
              <a:t>Build – OWASP Dependency-Check, SonarQube, </a:t>
            </a:r>
            <a:r>
              <a:rPr lang="en-US" sz="1600" dirty="0" err="1"/>
              <a:t>SourceClear</a:t>
            </a:r>
            <a:r>
              <a:rPr lang="en-US" sz="1600" dirty="0"/>
              <a:t>, </a:t>
            </a:r>
            <a:r>
              <a:rPr lang="en-US" sz="1600" dirty="0" err="1"/>
              <a:t>Retire.jsm</a:t>
            </a:r>
            <a:r>
              <a:rPr lang="en-US" sz="1600" dirty="0"/>
              <a:t> </a:t>
            </a:r>
            <a:r>
              <a:rPr lang="en-US" sz="1600" dirty="0" err="1"/>
              <a:t>Checkmarx</a:t>
            </a:r>
            <a:r>
              <a:rPr lang="en-US" sz="1600" dirty="0"/>
              <a:t>, and </a:t>
            </a:r>
            <a:r>
              <a:rPr lang="en-US" sz="1600" dirty="0" err="1"/>
              <a:t>Snyk</a:t>
            </a:r>
            <a:r>
              <a:rPr lang="en-US" sz="1600" dirty="0"/>
              <a:t>.</a:t>
            </a:r>
          </a:p>
          <a:p>
            <a:pPr marL="685800" lvl="1" indent="-228600" algn="l" rtl="0">
              <a:lnSpc>
                <a:spcPct val="90000"/>
              </a:lnSpc>
              <a:spcBef>
                <a:spcPts val="0"/>
              </a:spcBef>
              <a:spcAft>
                <a:spcPts val="0"/>
              </a:spcAft>
              <a:buClr>
                <a:schemeClr val="lt1"/>
              </a:buClr>
              <a:buSzPts val="2000"/>
              <a:buChar char="•"/>
            </a:pPr>
            <a:r>
              <a:rPr lang="en-US" sz="1600" dirty="0"/>
              <a:t>Test – BDD Automated Security Tests, </a:t>
            </a:r>
            <a:r>
              <a:rPr lang="en-US" sz="1600" dirty="0" err="1"/>
              <a:t>JBroFuzz</a:t>
            </a:r>
            <a:r>
              <a:rPr lang="en-US" sz="1600" dirty="0"/>
              <a:t>, </a:t>
            </a:r>
            <a:r>
              <a:rPr lang="en-US" sz="1600" dirty="0" err="1"/>
              <a:t>BooFuzz</a:t>
            </a:r>
            <a:r>
              <a:rPr lang="en-US" sz="1600" dirty="0"/>
              <a:t>, OWASP ZAP, </a:t>
            </a:r>
            <a:r>
              <a:rPr lang="en-US" sz="1600" dirty="0" err="1"/>
              <a:t>Arachi</a:t>
            </a:r>
            <a:r>
              <a:rPr lang="en-US" sz="1600" dirty="0"/>
              <a:t>, IBM </a:t>
            </a:r>
            <a:r>
              <a:rPr lang="en-US" sz="1600" dirty="0" err="1"/>
              <a:t>AppScan</a:t>
            </a:r>
            <a:r>
              <a:rPr lang="en-US" sz="1600" dirty="0"/>
              <a:t>, GAUNTLT, and </a:t>
            </a:r>
            <a:r>
              <a:rPr lang="en-US" sz="1600" dirty="0" err="1"/>
              <a:t>SecApp</a:t>
            </a:r>
            <a:r>
              <a:rPr lang="en-US" sz="1600" dirty="0"/>
              <a:t> suite</a:t>
            </a:r>
          </a:p>
          <a:p>
            <a:pPr marL="685800" lvl="1" indent="-228600" algn="l" rtl="0">
              <a:lnSpc>
                <a:spcPct val="90000"/>
              </a:lnSpc>
              <a:spcBef>
                <a:spcPts val="0"/>
              </a:spcBef>
              <a:spcAft>
                <a:spcPts val="0"/>
              </a:spcAft>
              <a:buClr>
                <a:schemeClr val="lt1"/>
              </a:buClr>
              <a:buSzPts val="2000"/>
              <a:buChar char="•"/>
            </a:pPr>
            <a:r>
              <a:rPr lang="en-US" sz="1600" dirty="0"/>
              <a:t>Release – Principle of least privilege &amp; configuration management tools such as Ansible, Puppet, </a:t>
            </a:r>
            <a:r>
              <a:rPr lang="en-US" sz="1600" dirty="0" err="1"/>
              <a:t>HashiCorp</a:t>
            </a:r>
            <a:r>
              <a:rPr lang="en-US" sz="1600" dirty="0"/>
              <a:t> Terraform, Chef, and Docker.</a:t>
            </a:r>
          </a:p>
          <a:p>
            <a:pPr marL="685800" lvl="1" indent="-228600" algn="l" rtl="0">
              <a:lnSpc>
                <a:spcPct val="90000"/>
              </a:lnSpc>
              <a:spcBef>
                <a:spcPts val="0"/>
              </a:spcBef>
              <a:spcAft>
                <a:spcPts val="0"/>
              </a:spcAft>
              <a:buClr>
                <a:schemeClr val="lt1"/>
              </a:buClr>
              <a:buSzPts val="2000"/>
              <a:buChar char="•"/>
            </a:pPr>
            <a:r>
              <a:rPr lang="en-US" sz="1600" dirty="0"/>
              <a:t>Deploy – Runtime verification tools such as </a:t>
            </a:r>
            <a:r>
              <a:rPr lang="en-US" sz="1600" dirty="0" err="1"/>
              <a:t>Qsquery</a:t>
            </a:r>
            <a:r>
              <a:rPr lang="en-US" sz="1600" dirty="0"/>
              <a:t>, Falco, and Tripwire, which can extract information from a running system in order to determine whether it performs as expected.</a:t>
            </a:r>
          </a:p>
          <a:p>
            <a:pPr marL="685800" lvl="1" indent="-228600" algn="l" rtl="0">
              <a:lnSpc>
                <a:spcPct val="90000"/>
              </a:lnSpc>
              <a:spcBef>
                <a:spcPts val="0"/>
              </a:spcBef>
              <a:spcAft>
                <a:spcPts val="0"/>
              </a:spcAft>
              <a:buClr>
                <a:schemeClr val="lt1"/>
              </a:buClr>
              <a:buSzPts val="2000"/>
              <a:buChar char="•"/>
            </a:pPr>
            <a:r>
              <a:rPr lang="en-US" sz="1600" dirty="0"/>
              <a:t>Ongoing Security – Runtime Defense tools such as Imperva RASP, Alert Logic, and Halo</a:t>
            </a:r>
            <a:endParaRPr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FEE00DA-4B1D-4390-B829-B26281929FF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3946"/>
    </mc:Choice>
    <mc:Fallback xmlns="">
      <p:transition spd="slow" advTm="33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sz="2000" dirty="0"/>
              <a:t>Risks</a:t>
            </a:r>
          </a:p>
          <a:p>
            <a:pPr marL="342900">
              <a:spcBef>
                <a:spcPts val="0"/>
              </a:spcBef>
              <a:buSzPts val="2000"/>
            </a:pPr>
            <a:r>
              <a:rPr lang="en-US" sz="2000" dirty="0"/>
              <a:t>Too many layers can add complexity</a:t>
            </a:r>
          </a:p>
          <a:p>
            <a:pPr marL="342900">
              <a:spcBef>
                <a:spcPts val="0"/>
              </a:spcBef>
              <a:buSzPts val="2000"/>
            </a:pPr>
            <a:r>
              <a:rPr lang="en-US" sz="2000" dirty="0"/>
              <a:t>Need expertise</a:t>
            </a:r>
          </a:p>
          <a:p>
            <a:pPr marL="342900">
              <a:spcBef>
                <a:spcPts val="0"/>
              </a:spcBef>
              <a:buSzPts val="2000"/>
            </a:pPr>
            <a:r>
              <a:rPr lang="en-US" sz="2000" dirty="0"/>
              <a:t>Can be costly both financially and with time</a:t>
            </a:r>
            <a:endParaRPr dirty="0"/>
          </a:p>
        </p:txBody>
      </p:sp>
      <p:sp>
        <p:nvSpPr>
          <p:cNvPr id="2" name="Text Placeholder 1">
            <a:extLst>
              <a:ext uri="{FF2B5EF4-FFF2-40B4-BE49-F238E27FC236}">
                <a16:creationId xmlns:a16="http://schemas.microsoft.com/office/drawing/2014/main" id="{A8A32659-9637-4CD6-AC0D-8FEA20B7186E}"/>
              </a:ext>
            </a:extLst>
          </p:cNvPr>
          <p:cNvSpPr>
            <a:spLocks noGrp="1"/>
          </p:cNvSpPr>
          <p:nvPr>
            <p:ph type="body" idx="2"/>
          </p:nvPr>
        </p:nvSpPr>
        <p:spPr/>
        <p:txBody>
          <a:bodyPr>
            <a:normAutofit/>
          </a:bodyPr>
          <a:lstStyle/>
          <a:p>
            <a:pPr marL="114300" indent="0">
              <a:buNone/>
            </a:pPr>
            <a:r>
              <a:rPr lang="en-US" sz="2000" dirty="0"/>
              <a:t>Benefits</a:t>
            </a:r>
          </a:p>
          <a:p>
            <a:r>
              <a:rPr lang="en-US" sz="2000" dirty="0"/>
              <a:t>Preventative</a:t>
            </a:r>
          </a:p>
          <a:p>
            <a:r>
              <a:rPr lang="en-US" sz="2000" dirty="0"/>
              <a:t>Early Identification and elimination can be less costly than having to fix damage from an attack</a:t>
            </a:r>
          </a:p>
          <a:p>
            <a:r>
              <a:rPr lang="en-US" sz="2000" dirty="0"/>
              <a:t>Offers secure protection from attackers</a:t>
            </a:r>
          </a:p>
          <a:p>
            <a:pPr marL="114300" indent="0">
              <a:buNone/>
            </a:pPr>
            <a:endParaRPr lang="en-US" sz="2000" dirty="0"/>
          </a:p>
          <a:p>
            <a:pPr marL="114300" indent="0">
              <a:buNone/>
            </a:pPr>
            <a:endParaRPr lang="en-US" sz="2000"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53540E0B-02C0-4929-9375-D8FF8559A5E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2593"/>
    </mc:Choice>
    <mc:Fallback xmlns="">
      <p:transition spd="slow" advTm="52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dirty="0"/>
              <a:t>Adhere to our proactive security model</a:t>
            </a:r>
          </a:p>
          <a:p>
            <a:pPr marL="1143000" lvl="2" indent="-228600" algn="l" rtl="0">
              <a:lnSpc>
                <a:spcPct val="90000"/>
              </a:lnSpc>
              <a:spcBef>
                <a:spcPts val="0"/>
              </a:spcBef>
              <a:spcAft>
                <a:spcPts val="0"/>
              </a:spcAft>
              <a:buClr>
                <a:schemeClr val="lt1"/>
              </a:buClr>
              <a:buSzPts val="1800"/>
              <a:buChar char="•"/>
            </a:pPr>
            <a:r>
              <a:rPr lang="en-US" sz="1400" dirty="0"/>
              <a:t>Leverage industry groups for standards support</a:t>
            </a:r>
          </a:p>
          <a:p>
            <a:pPr marL="1143000" lvl="2" indent="-228600" algn="l" rtl="0">
              <a:lnSpc>
                <a:spcPct val="90000"/>
              </a:lnSpc>
              <a:spcBef>
                <a:spcPts val="0"/>
              </a:spcBef>
              <a:spcAft>
                <a:spcPts val="0"/>
              </a:spcAft>
              <a:buClr>
                <a:schemeClr val="lt1"/>
              </a:buClr>
              <a:buSzPts val="1800"/>
              <a:buChar char="•"/>
            </a:pPr>
            <a:r>
              <a:rPr lang="en-US" sz="1400" dirty="0"/>
              <a:t>Make use of the tools provided to catch and prevent any problems early</a:t>
            </a:r>
          </a:p>
          <a:p>
            <a:pPr marL="1143000" lvl="2" indent="-228600" algn="l" rtl="0">
              <a:lnSpc>
                <a:spcPct val="90000"/>
              </a:lnSpc>
              <a:spcBef>
                <a:spcPts val="0"/>
              </a:spcBef>
              <a:spcAft>
                <a:spcPts val="0"/>
              </a:spcAft>
              <a:buClr>
                <a:schemeClr val="lt1"/>
              </a:buClr>
              <a:buSzPts val="1800"/>
              <a:buChar char="•"/>
            </a:pPr>
            <a:r>
              <a:rPr lang="en-US" sz="1400" dirty="0"/>
              <a:t>Keep monitoring for any chances or new threats</a:t>
            </a:r>
          </a:p>
          <a:p>
            <a:pPr marL="1143000" lvl="2" indent="-228600" algn="l" rtl="0">
              <a:lnSpc>
                <a:spcPct val="90000"/>
              </a:lnSpc>
              <a:spcBef>
                <a:spcPts val="0"/>
              </a:spcBef>
              <a:spcAft>
                <a:spcPts val="0"/>
              </a:spcAft>
              <a:buClr>
                <a:schemeClr val="lt1"/>
              </a:buClr>
              <a:buSzPts val="1800"/>
              <a:buChar char="•"/>
            </a:pPr>
            <a:r>
              <a:rPr lang="en-US" sz="1400" dirty="0"/>
              <a:t>Follow the Defense in Depth module</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r>
              <a:rPr lang="en-US" sz="1400" dirty="0"/>
              <a:t>Make use of:</a:t>
            </a:r>
          </a:p>
          <a:p>
            <a:pPr marL="1600200" lvl="3" indent="-228600">
              <a:spcBef>
                <a:spcPts val="0"/>
              </a:spcBef>
            </a:pPr>
            <a:r>
              <a:rPr lang="en-US" sz="1200" dirty="0"/>
              <a:t>The 10 Principles</a:t>
            </a:r>
          </a:p>
          <a:p>
            <a:pPr marL="1600200" lvl="3" indent="-228600">
              <a:spcBef>
                <a:spcPts val="0"/>
              </a:spcBef>
            </a:pPr>
            <a:r>
              <a:rPr lang="en-US" sz="1200" dirty="0"/>
              <a:t>The 10 Standards</a:t>
            </a:r>
          </a:p>
          <a:p>
            <a:pPr marL="1600200" lvl="3" indent="-228600">
              <a:spcBef>
                <a:spcPts val="0"/>
              </a:spcBef>
            </a:pPr>
            <a:r>
              <a:rPr lang="en-US" sz="1200" dirty="0"/>
              <a:t>Encryption</a:t>
            </a:r>
          </a:p>
          <a:p>
            <a:pPr marL="2057400" lvl="4" indent="-228600">
              <a:spcBef>
                <a:spcPts val="0"/>
              </a:spcBef>
            </a:pPr>
            <a:r>
              <a:rPr lang="en-US" sz="1200" dirty="0"/>
              <a:t>In Rest</a:t>
            </a:r>
          </a:p>
          <a:p>
            <a:pPr marL="2057400" lvl="4" indent="-228600">
              <a:spcBef>
                <a:spcPts val="0"/>
              </a:spcBef>
            </a:pPr>
            <a:r>
              <a:rPr lang="en-US" sz="1200" dirty="0"/>
              <a:t>At Flight</a:t>
            </a:r>
          </a:p>
          <a:p>
            <a:pPr marL="2057400" lvl="4" indent="-228600">
              <a:spcBef>
                <a:spcPts val="0"/>
              </a:spcBef>
            </a:pPr>
            <a:r>
              <a:rPr lang="en-US" sz="1200" dirty="0"/>
              <a:t>In Use</a:t>
            </a:r>
          </a:p>
          <a:p>
            <a:pPr marL="1600200" lvl="3" indent="-228600">
              <a:spcBef>
                <a:spcPts val="0"/>
              </a:spcBef>
            </a:pPr>
            <a:r>
              <a:rPr lang="en-US" sz="1200" dirty="0"/>
              <a:t>Triple-A Framework</a:t>
            </a:r>
          </a:p>
          <a:p>
            <a:pPr marL="2057400" lvl="4" indent="-228600">
              <a:spcBef>
                <a:spcPts val="0"/>
              </a:spcBef>
            </a:pPr>
            <a:r>
              <a:rPr lang="en-US" sz="1200" dirty="0"/>
              <a:t>Authentication</a:t>
            </a:r>
          </a:p>
          <a:p>
            <a:pPr marL="2057400" lvl="4" indent="-228600">
              <a:spcBef>
                <a:spcPts val="0"/>
              </a:spcBef>
            </a:pPr>
            <a:r>
              <a:rPr lang="en-US" sz="1200" dirty="0"/>
              <a:t>Authorization</a:t>
            </a:r>
          </a:p>
          <a:p>
            <a:pPr marL="2057400" lvl="4" indent="-228600">
              <a:spcBef>
                <a:spcPts val="0"/>
              </a:spcBef>
            </a:pPr>
            <a:r>
              <a:rPr lang="en-US" sz="1200" dirty="0"/>
              <a:t>Accounting</a:t>
            </a:r>
            <a:endParaRPr sz="12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FC6BB37-6264-446D-BEC6-B66198B8509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9638"/>
    </mc:Choice>
    <mc:Fallback xmlns="">
      <p:transition spd="slow" advTm="29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Coding Standards that should be adopted to prevent future problems</a:t>
            </a:r>
          </a:p>
          <a:p>
            <a:pPr marL="685800" lvl="1" indent="-228600">
              <a:spcBef>
                <a:spcPts val="0"/>
              </a:spcBef>
              <a:buSzPts val="2000"/>
            </a:pPr>
            <a:r>
              <a:rPr lang="en-US" sz="1600" dirty="0">
                <a:solidFill>
                  <a:srgbClr val="FFFFFF"/>
                </a:solidFill>
              </a:rPr>
              <a:t>1. Validate Input Data</a:t>
            </a:r>
          </a:p>
          <a:p>
            <a:pPr marL="685800" lvl="1" indent="-228600">
              <a:spcBef>
                <a:spcPts val="0"/>
              </a:spcBef>
              <a:buSzPts val="2200"/>
            </a:pPr>
            <a:r>
              <a:rPr lang="en-US" sz="1600" dirty="0">
                <a:solidFill>
                  <a:srgbClr val="FFFFFF"/>
                </a:solidFill>
              </a:rPr>
              <a:t>2. Heed Compiler Warnings</a:t>
            </a:r>
          </a:p>
          <a:p>
            <a:pPr marL="685800" lvl="1" indent="-228600">
              <a:spcBef>
                <a:spcPts val="0"/>
              </a:spcBef>
              <a:buSzPts val="2200"/>
            </a:pPr>
            <a:r>
              <a:rPr lang="en-US" sz="1600" dirty="0">
                <a:solidFill>
                  <a:srgbClr val="FFFFFF"/>
                </a:solidFill>
              </a:rPr>
              <a:t>3. Architect and Design for Security Policies</a:t>
            </a:r>
          </a:p>
          <a:p>
            <a:pPr marL="685800" lvl="1" indent="-228600">
              <a:spcBef>
                <a:spcPts val="0"/>
              </a:spcBef>
              <a:buSzPts val="2200"/>
            </a:pPr>
            <a:r>
              <a:rPr lang="en-US" sz="1600" dirty="0">
                <a:solidFill>
                  <a:srgbClr val="FFFFFF"/>
                </a:solidFill>
              </a:rPr>
              <a:t>4. Keep it Simple</a:t>
            </a:r>
          </a:p>
          <a:p>
            <a:pPr marL="685800" lvl="1" indent="-228600">
              <a:spcBef>
                <a:spcPts val="0"/>
              </a:spcBef>
              <a:buSzPts val="2200"/>
            </a:pPr>
            <a:r>
              <a:rPr lang="en-US" sz="1600" dirty="0">
                <a:solidFill>
                  <a:srgbClr val="FFFFFF"/>
                </a:solidFill>
              </a:rPr>
              <a:t>5. Default Deny</a:t>
            </a:r>
          </a:p>
          <a:p>
            <a:pPr marL="685800" lvl="1" indent="-228600">
              <a:spcBef>
                <a:spcPts val="0"/>
              </a:spcBef>
              <a:buSzPts val="2200"/>
            </a:pPr>
            <a:r>
              <a:rPr lang="en-US" sz="1600" dirty="0">
                <a:solidFill>
                  <a:srgbClr val="FFFFFF"/>
                </a:solidFill>
              </a:rPr>
              <a:t>6. Adhere to the Principle of Least Privilege</a:t>
            </a:r>
          </a:p>
          <a:p>
            <a:pPr marL="685800" lvl="1" indent="-228600">
              <a:spcBef>
                <a:spcPts val="0"/>
              </a:spcBef>
              <a:buSzPts val="2200"/>
            </a:pPr>
            <a:r>
              <a:rPr lang="en-US" sz="1600" dirty="0">
                <a:solidFill>
                  <a:srgbClr val="FFFFFF"/>
                </a:solidFill>
              </a:rPr>
              <a:t>7. Sanitize Data Sent to Other Systems</a:t>
            </a:r>
          </a:p>
          <a:p>
            <a:pPr marL="685800" lvl="1" indent="-228600">
              <a:spcBef>
                <a:spcPts val="0"/>
              </a:spcBef>
              <a:buSzPts val="2200"/>
            </a:pPr>
            <a:r>
              <a:rPr lang="en-US" sz="1600" dirty="0">
                <a:solidFill>
                  <a:srgbClr val="FFFFFF"/>
                </a:solidFill>
              </a:rPr>
              <a:t>8. Practice Defense in Depth</a:t>
            </a:r>
          </a:p>
          <a:p>
            <a:pPr marL="685800" lvl="1" indent="-228600">
              <a:spcBef>
                <a:spcPts val="0"/>
              </a:spcBef>
              <a:buSzPts val="2200"/>
            </a:pPr>
            <a:r>
              <a:rPr lang="en-US" sz="1600" dirty="0">
                <a:solidFill>
                  <a:srgbClr val="FFFFFF"/>
                </a:solidFill>
              </a:rPr>
              <a:t>9. Use Effective Quality Assurance Techniques</a:t>
            </a:r>
          </a:p>
          <a:p>
            <a:pPr marL="685800" lvl="1" indent="-228600">
              <a:spcBef>
                <a:spcPts val="0"/>
              </a:spcBef>
              <a:buSzPts val="2200"/>
            </a:pPr>
            <a:r>
              <a:rPr lang="en-US" sz="1600" dirty="0">
                <a:solidFill>
                  <a:srgbClr val="FFFFFF"/>
                </a:solidFill>
              </a:rPr>
              <a:t>10. Adopt a Secure Coding Standard</a:t>
            </a: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4EC0D17E-D1F7-4A8E-B587-85AC1D78D2C7}"/>
              </a:ext>
            </a:extLst>
          </p:cNvPr>
          <p:cNvSpPr txBox="1"/>
          <p:nvPr/>
        </p:nvSpPr>
        <p:spPr>
          <a:xfrm>
            <a:off x="1099038" y="5440526"/>
            <a:ext cx="8466993" cy="523220"/>
          </a:xfrm>
          <a:prstGeom prst="rect">
            <a:avLst/>
          </a:prstGeom>
          <a:noFill/>
        </p:spPr>
        <p:txBody>
          <a:bodyPr wrap="square" rtlCol="0">
            <a:spAutoFit/>
          </a:bodyPr>
          <a:lstStyle/>
          <a:p>
            <a:r>
              <a:rPr lang="en-US" dirty="0">
                <a:solidFill>
                  <a:schemeClr val="bg1"/>
                </a:solidFill>
                <a:latin typeface="Century Gothic" panose="020B0502020202020204" pitchFamily="34" charset="0"/>
              </a:rPr>
              <a:t>Also, utilize the 10 Principles, the Threats Matrix, the Encryption Policies, the Triple-A Policies, Automation Monitoring, and The Tools provided.</a:t>
            </a:r>
          </a:p>
        </p:txBody>
      </p:sp>
      <p:pic>
        <p:nvPicPr>
          <p:cNvPr id="4" name="Audio 3">
            <a:hlinkClick r:id="" action="ppaction://media"/>
            <a:extLst>
              <a:ext uri="{FF2B5EF4-FFF2-40B4-BE49-F238E27FC236}">
                <a16:creationId xmlns:a16="http://schemas.microsoft.com/office/drawing/2014/main" id="{2C6EE17B-E950-453D-AA92-939D3501F67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5968"/>
    </mc:Choice>
    <mc:Fallback xmlns="">
      <p:transition spd="slow" advTm="55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Autofit/>
          </a:bodyPr>
          <a:lstStyle/>
          <a:p>
            <a:pPr marL="457200" indent="-457200" algn="ctr">
              <a:lnSpc>
                <a:spcPct val="200000"/>
              </a:lnSpc>
            </a:pPr>
            <a:r>
              <a:rPr lang="en-US" sz="700" dirty="0">
                <a:effectLst/>
                <a:latin typeface="Times New Roman" panose="02020603050405020304" pitchFamily="18" charset="0"/>
              </a:rPr>
              <a:t>A. (2021, October 20). </a:t>
            </a:r>
            <a:r>
              <a:rPr lang="en-US" sz="700" i="1" dirty="0">
                <a:effectLst/>
                <a:latin typeface="Times New Roman" panose="02020603050405020304" pitchFamily="18" charset="0"/>
              </a:rPr>
              <a:t>Identification, Authentication, Authorization - What’s The Difference</a:t>
            </a:r>
            <a:r>
              <a:rPr lang="en-US" sz="700" dirty="0">
                <a:effectLst/>
                <a:latin typeface="Times New Roman" panose="02020603050405020304" pitchFamily="18" charset="0"/>
              </a:rPr>
              <a:t>. </a:t>
            </a:r>
            <a:r>
              <a:rPr lang="en-US" sz="700" dirty="0" err="1">
                <a:effectLst/>
                <a:latin typeface="Times New Roman" panose="02020603050405020304" pitchFamily="18" charset="0"/>
              </a:rPr>
              <a:t>Imageware</a:t>
            </a:r>
            <a:r>
              <a:rPr lang="en-US" sz="700" dirty="0">
                <a:effectLst/>
                <a:latin typeface="Times New Roman" panose="02020603050405020304" pitchFamily="18" charset="0"/>
              </a:rPr>
              <a:t>. Retrieved February 20, 2022, from https://imageware.io/identification-authentication-authorization-difference/</a:t>
            </a:r>
          </a:p>
          <a:p>
            <a:pPr marL="457200" indent="-457200" algn="ctr">
              <a:lnSpc>
                <a:spcPct val="200000"/>
              </a:lnSpc>
            </a:pPr>
            <a:r>
              <a:rPr lang="en-US" sz="700" dirty="0">
                <a:effectLst/>
                <a:latin typeface="Times New Roman" panose="02020603050405020304" pitchFamily="18" charset="0"/>
              </a:rPr>
              <a:t>Atlassian. (n.d.). </a:t>
            </a:r>
            <a:r>
              <a:rPr lang="en-US" sz="700" i="1" dirty="0" err="1">
                <a:effectLst/>
                <a:latin typeface="Times New Roman" panose="02020603050405020304" pitchFamily="18" charset="0"/>
              </a:rPr>
              <a:t>DevSecOps</a:t>
            </a:r>
            <a:r>
              <a:rPr lang="en-US" sz="700" i="1" dirty="0">
                <a:effectLst/>
                <a:latin typeface="Times New Roman" panose="02020603050405020304" pitchFamily="18" charset="0"/>
              </a:rPr>
              <a:t> Tools</a:t>
            </a:r>
            <a:r>
              <a:rPr lang="en-US" sz="700" dirty="0">
                <a:effectLst/>
                <a:latin typeface="Times New Roman" panose="02020603050405020304" pitchFamily="18" charset="0"/>
              </a:rPr>
              <a:t>. Retrieved February 20, 2022, from https://www.atlassian.com/devops/devops-tools/devsecops-tools</a:t>
            </a:r>
          </a:p>
          <a:p>
            <a:pPr marL="457200" indent="-457200" algn="ctr">
              <a:lnSpc>
                <a:spcPct val="200000"/>
              </a:lnSpc>
            </a:pPr>
            <a:r>
              <a:rPr lang="en-US" sz="700" dirty="0">
                <a:effectLst/>
                <a:latin typeface="Times New Roman" panose="02020603050405020304" pitchFamily="18" charset="0"/>
              </a:rPr>
              <a:t>Barnum, S. B. (2005, September 13). </a:t>
            </a:r>
            <a:r>
              <a:rPr lang="en-US" sz="700" i="1" dirty="0">
                <a:effectLst/>
                <a:latin typeface="Times New Roman" panose="02020603050405020304" pitchFamily="18" charset="0"/>
              </a:rPr>
              <a:t>Defense in Depth | CISA</a:t>
            </a:r>
            <a:r>
              <a:rPr lang="en-US" sz="700" dirty="0">
                <a:effectLst/>
                <a:latin typeface="Times New Roman" panose="02020603050405020304" pitchFamily="18" charset="0"/>
              </a:rPr>
              <a:t>. Cybersecurity &amp; Infrastructure Security Agency. Retrieved February 21, 2022, from https://www.cisa.gov/uscert/bsi/articles/knowledge/principles/defense-in-depth#:%7E:text=Defense%20in%20depth%20helps%20reduce,Never%20give%20up.</a:t>
            </a:r>
          </a:p>
          <a:p>
            <a:pPr marL="457200" indent="-457200" algn="ctr">
              <a:lnSpc>
                <a:spcPct val="200000"/>
              </a:lnSpc>
            </a:pPr>
            <a:r>
              <a:rPr lang="en-US" sz="700" dirty="0" err="1">
                <a:effectLst/>
                <a:latin typeface="Times New Roman" panose="02020603050405020304" pitchFamily="18" charset="0"/>
              </a:rPr>
              <a:t>DeTerra</a:t>
            </a:r>
            <a:r>
              <a:rPr lang="en-US" sz="700" dirty="0">
                <a:effectLst/>
                <a:latin typeface="Times New Roman" panose="02020603050405020304" pitchFamily="18" charset="0"/>
              </a:rPr>
              <a:t>, K. D. (2021, February 9). </a:t>
            </a:r>
            <a:r>
              <a:rPr lang="en-US" sz="700" i="1" dirty="0">
                <a:effectLst/>
                <a:latin typeface="Times New Roman" panose="02020603050405020304" pitchFamily="18" charset="0"/>
              </a:rPr>
              <a:t>Automation, Security, and Defense in Depth</a:t>
            </a:r>
            <a:r>
              <a:rPr lang="en-US" sz="700" dirty="0">
                <a:effectLst/>
                <a:latin typeface="Times New Roman" panose="02020603050405020304" pitchFamily="18" charset="0"/>
              </a:rPr>
              <a:t>. Extreme Networks. Retrieved February 20, 2022, from https://www.extremenetworks.com/extreme-networks-blog/automation-security-and-defense-in-depth/#:%7E:text=Defense%20in%20Depth%20and%20Continuous%20Monitoring&amp;text=Research%20tells%20us%20that%20when,more%20damage%20they%20can%20do.&amp;text=A%20defense%20in%20depth%20strategy%20is%20to%20use%20automation%20to,unexpected%20changes%20in%20the%20configurations.</a:t>
            </a:r>
          </a:p>
          <a:p>
            <a:pPr marL="457200" indent="-457200" algn="ctr">
              <a:lnSpc>
                <a:spcPct val="200000"/>
              </a:lnSpc>
            </a:pPr>
            <a:r>
              <a:rPr lang="en-US" sz="700" dirty="0">
                <a:effectLst/>
                <a:latin typeface="Times New Roman" panose="02020603050405020304" pitchFamily="18" charset="0"/>
              </a:rPr>
              <a:t>Microsoft. (2022, January 3). </a:t>
            </a:r>
            <a:r>
              <a:rPr lang="en-US" sz="700" i="1" dirty="0">
                <a:effectLst/>
                <a:latin typeface="Times New Roman" panose="02020603050405020304" pitchFamily="18" charset="0"/>
              </a:rPr>
              <a:t>Azure Data Encryption-at-Rest - Azure Security</a:t>
            </a:r>
            <a:r>
              <a:rPr lang="en-US" sz="700" dirty="0">
                <a:effectLst/>
                <a:latin typeface="Times New Roman" panose="02020603050405020304" pitchFamily="18" charset="0"/>
              </a:rPr>
              <a:t>. Microsoft Docs. Retrieved February 20, 2022, from https://docs.microsoft.com/en-us/azure/security/fundamentals/encryption-atrest#:%7E:text=Encryption%20at%20rest%20is%20designed,encryption%20to%20read%20the%20data.</a:t>
            </a:r>
          </a:p>
          <a:p>
            <a:pPr marL="457200" indent="-457200" algn="ctr">
              <a:lnSpc>
                <a:spcPct val="200000"/>
              </a:lnSpc>
            </a:pPr>
            <a:r>
              <a:rPr lang="en-US" sz="700" i="1" dirty="0">
                <a:effectLst/>
                <a:latin typeface="Times New Roman" panose="02020603050405020304" pitchFamily="18" charset="0"/>
              </a:rPr>
              <a:t>Risk Assessment - SEI CERT Perl Coding Standard - Confluence</a:t>
            </a:r>
            <a:r>
              <a:rPr lang="en-US" sz="700" dirty="0">
                <a:effectLst/>
                <a:latin typeface="Times New Roman" panose="02020603050405020304" pitchFamily="18" charset="0"/>
              </a:rPr>
              <a:t>. (n.d.). Confluence. Retrieved February 20, 2022, from https://wiki.sei.cmu.edu/confluence/display/perl/Risk+Assessment</a:t>
            </a:r>
          </a:p>
          <a:p>
            <a:pPr marL="457200" indent="-457200" algn="ctr">
              <a:lnSpc>
                <a:spcPct val="200000"/>
              </a:lnSpc>
            </a:pPr>
            <a:r>
              <a:rPr lang="en-US" sz="700" dirty="0" err="1">
                <a:effectLst/>
                <a:latin typeface="Times New Roman" panose="02020603050405020304" pitchFamily="18" charset="0"/>
              </a:rPr>
              <a:t>Seacord</a:t>
            </a:r>
            <a:r>
              <a:rPr lang="en-US" sz="700" dirty="0">
                <a:effectLst/>
                <a:latin typeface="Times New Roman" panose="02020603050405020304" pitchFamily="18" charset="0"/>
              </a:rPr>
              <a:t>, R. S. (2018, May 2). </a:t>
            </a:r>
            <a:r>
              <a:rPr lang="en-US" sz="700" i="1" dirty="0">
                <a:effectLst/>
                <a:latin typeface="Times New Roman" panose="02020603050405020304" pitchFamily="18" charset="0"/>
              </a:rPr>
              <a:t>Top 10 Secure Coding Practices - CERT Secure Coding - Confluence</a:t>
            </a:r>
            <a:r>
              <a:rPr lang="en-US" sz="700" dirty="0">
                <a:effectLst/>
                <a:latin typeface="Times New Roman" panose="02020603050405020304" pitchFamily="18" charset="0"/>
              </a:rPr>
              <a:t>. Confluence. Retrieved February 20, 2022, from https://wiki.sei.cmu.edu/confluence/display/seccode/Top+10+Secure+Coding+Practices</a:t>
            </a:r>
          </a:p>
          <a:p>
            <a:pPr marL="457200" indent="-457200" algn="ctr">
              <a:lnSpc>
                <a:spcPct val="200000"/>
              </a:lnSpc>
            </a:pPr>
            <a:r>
              <a:rPr lang="en-US" sz="700" i="1" dirty="0">
                <a:effectLst/>
                <a:latin typeface="Times New Roman" panose="02020603050405020304" pitchFamily="18" charset="0"/>
              </a:rPr>
              <a:t>What Is AAA?</a:t>
            </a:r>
            <a:r>
              <a:rPr lang="en-US" sz="700" dirty="0">
                <a:effectLst/>
                <a:latin typeface="Times New Roman" panose="02020603050405020304" pitchFamily="18" charset="0"/>
              </a:rPr>
              <a:t> (n.d.). </a:t>
            </a:r>
            <a:r>
              <a:rPr lang="en-US" sz="700" dirty="0" err="1">
                <a:effectLst/>
                <a:latin typeface="Times New Roman" panose="02020603050405020304" pitchFamily="18" charset="0"/>
              </a:rPr>
              <a:t>ArubaNetworks</a:t>
            </a:r>
            <a:r>
              <a:rPr lang="en-US" sz="700" dirty="0">
                <a:effectLst/>
                <a:latin typeface="Times New Roman" panose="02020603050405020304" pitchFamily="18" charset="0"/>
              </a:rPr>
              <a:t>. Retrieved February 20, 2022, from https://www.arubanetworks.com/techdocs/ClearPass/6.7/Aruba_DeployGd_HTML/Content/802.1X%20Authentication/About_AAA.htm#:%7E:text=AAA%20stands%20for%20authentication%2C%20authorization,necessary%20to%20bill%20for%20services.</a:t>
            </a:r>
          </a:p>
          <a:p>
            <a:pPr marL="457200" indent="-457200" algn="ctr">
              <a:lnSpc>
                <a:spcPct val="200000"/>
              </a:lnSpc>
            </a:pPr>
            <a:r>
              <a:rPr lang="en-US" sz="700" i="1" dirty="0">
                <a:effectLst/>
                <a:latin typeface="Times New Roman" panose="02020603050405020304" pitchFamily="18" charset="0"/>
              </a:rPr>
              <a:t>What is Defense in Depth?</a:t>
            </a:r>
            <a:r>
              <a:rPr lang="en-US" sz="700" dirty="0">
                <a:effectLst/>
                <a:latin typeface="Times New Roman" panose="02020603050405020304" pitchFamily="18" charset="0"/>
              </a:rPr>
              <a:t> (2021, May 6). Forcepoint. Retrieved February 20, 2022, from https://www.forcepoint.com/cyber-edu/defense-depth</a:t>
            </a:r>
          </a:p>
          <a:p>
            <a:pPr marL="457200" indent="-457200" algn="ctr">
              <a:lnSpc>
                <a:spcPct val="200000"/>
              </a:lnSpc>
            </a:pPr>
            <a:r>
              <a:rPr lang="en-US" sz="700" dirty="0">
                <a:effectLst/>
                <a:latin typeface="Times New Roman" panose="02020603050405020304" pitchFamily="18" charset="0"/>
              </a:rPr>
              <a:t>Wikipedia contributors. (2021, December 29). </a:t>
            </a:r>
            <a:r>
              <a:rPr lang="en-US" sz="700" i="1" dirty="0">
                <a:effectLst/>
                <a:latin typeface="Times New Roman" panose="02020603050405020304" pitchFamily="18" charset="0"/>
              </a:rPr>
              <a:t>Data in use</a:t>
            </a:r>
            <a:r>
              <a:rPr lang="en-US" sz="700" dirty="0">
                <a:effectLst/>
                <a:latin typeface="Times New Roman" panose="02020603050405020304" pitchFamily="18" charset="0"/>
              </a:rPr>
              <a:t>. Wikipedia. Retrieved February 20, 2022, from https://en.wikipedia.org/wiki/Data_in_use#:%7E:text=Compromising%20data%20in%20use%20enables,decrypt%20encrypted%20data%20at%20rest.</a:t>
            </a:r>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fontScale="77500" lnSpcReduction="20000"/>
          </a:bodyPr>
          <a:lstStyle/>
          <a:p>
            <a:pPr marL="571500">
              <a:lnSpc>
                <a:spcPct val="107916"/>
              </a:lnSpc>
              <a:spcBef>
                <a:spcPts val="0"/>
              </a:spcBef>
            </a:pPr>
            <a:r>
              <a:rPr lang="en-US" sz="2000" dirty="0">
                <a:solidFill>
                  <a:srgbClr val="FFFFFF"/>
                </a:solidFill>
              </a:rPr>
              <a:t>The threat matrix can be utilized to prioritize threats. </a:t>
            </a:r>
          </a:p>
          <a:p>
            <a:pPr marL="571500">
              <a:lnSpc>
                <a:spcPct val="107916"/>
              </a:lnSpc>
              <a:spcBef>
                <a:spcPts val="0"/>
              </a:spcBef>
            </a:pPr>
            <a:endParaRPr lang="en-US" sz="2000" dirty="0"/>
          </a:p>
          <a:p>
            <a:pPr marL="571500">
              <a:lnSpc>
                <a:spcPct val="107916"/>
              </a:lnSpc>
              <a:spcBef>
                <a:spcPts val="0"/>
              </a:spcBef>
            </a:pPr>
            <a:r>
              <a:rPr lang="en-US" sz="2000" dirty="0"/>
              <a:t>The order of urgency goes from priority, to likely, to low priority, and finally to unlikely.</a:t>
            </a:r>
          </a:p>
          <a:p>
            <a:pPr marL="571500">
              <a:lnSpc>
                <a:spcPct val="107916"/>
              </a:lnSpc>
              <a:spcBef>
                <a:spcPts val="0"/>
              </a:spcBef>
            </a:pPr>
            <a:endParaRPr lang="en-US" sz="2000" dirty="0"/>
          </a:p>
          <a:p>
            <a:pPr marL="571500">
              <a:lnSpc>
                <a:spcPct val="107916"/>
              </a:lnSpc>
              <a:spcBef>
                <a:spcPts val="0"/>
              </a:spcBef>
            </a:pPr>
            <a:r>
              <a:rPr lang="en-US" sz="2000" dirty="0"/>
              <a:t>10 Standards:</a:t>
            </a:r>
          </a:p>
          <a:p>
            <a:pPr marL="1028700" lvl="1">
              <a:lnSpc>
                <a:spcPct val="107916"/>
              </a:lnSpc>
              <a:spcBef>
                <a:spcPts val="0"/>
              </a:spcBef>
            </a:pPr>
            <a:r>
              <a:rPr lang="en-US" sz="1800" dirty="0"/>
              <a:t>5 – Likely</a:t>
            </a:r>
          </a:p>
          <a:p>
            <a:pPr marL="1028700" lvl="1">
              <a:lnSpc>
                <a:spcPct val="107916"/>
              </a:lnSpc>
              <a:spcBef>
                <a:spcPts val="0"/>
              </a:spcBef>
            </a:pPr>
            <a:r>
              <a:rPr lang="en-US" sz="1800" dirty="0"/>
              <a:t>3 – low priority</a:t>
            </a:r>
          </a:p>
          <a:p>
            <a:pPr marL="1028700" lvl="1">
              <a:lnSpc>
                <a:spcPct val="107916"/>
              </a:lnSpc>
              <a:spcBef>
                <a:spcPts val="0"/>
              </a:spcBef>
            </a:pPr>
            <a:r>
              <a:rPr lang="en-US" sz="1800" dirty="0"/>
              <a:t>2 – unlikely </a:t>
            </a:r>
            <a:endParaRPr sz="1800" dirty="0"/>
          </a:p>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3855081140"/>
              </p:ext>
            </p:extLst>
          </p:nvPr>
        </p:nvGraphicFramePr>
        <p:xfrm>
          <a:off x="3171900" y="2561050"/>
          <a:ext cx="7835225" cy="353865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STD-003-CPP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STD-004-CPP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STD-005-CPP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STD-009-CPP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STD-010-CPP</a:t>
                      </a:r>
                      <a:endParaRPr sz="12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chemeClr val="accent1"/>
                          </a:solidFill>
                        </a:rPr>
                        <a:t>Require immediate attention</a:t>
                      </a:r>
                      <a:endParaRPr sz="1600" u="none" strike="noStrike" cap="none" dirty="0">
                        <a:solidFill>
                          <a:schemeClr val="accent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STD-002-CPP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STD-007-CPP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STD-008-CPP</a:t>
                      </a:r>
                      <a:endParaRPr sz="12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STD-001-CPP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chemeClr val="tx1"/>
                          </a:solidFill>
                        </a:rPr>
                        <a:t>STD-006-CPP</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7AA97516-0DEE-48F3-B065-413315BCFBD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5611"/>
    </mc:Choice>
    <mc:Fallback xmlns="">
      <p:transition spd="slow" advTm="25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solidFill>
                  <a:srgbClr val="FFFFFF"/>
                </a:solidFill>
              </a:rPr>
              <a:t>1. Do not cast an out-of-range enumeration value</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2. Do not rely on the value of a moved from object</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3. Do not attempt to create a std::string from a null pointer</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4. Do not store already-owned pointer value in an unrelated smart pointer</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5. Do not access freed memory</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6. Use a static assertion to test the value of a constant expression</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7. Do not let exceptions escape from destructors and deallocation functions</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8. Store a new value in pointers immediately after free()</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9. Be careful when using functions that use file names for identification</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10. Do not make assumptions about the size of an environment variable</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438AB64A-039D-477C-90C9-17B9BAA9718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3235"/>
    </mc:Choice>
    <mc:Fallback xmlns="">
      <p:transition spd="slow" advTm="43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solidFill>
                  <a:srgbClr val="FFFFFF"/>
                </a:solidFill>
              </a:rPr>
              <a:t>1. Validate Input Data</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2. Heed Compiler Warnings</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3. Architect and Design for Security Policies</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4. Keep it Simple</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5. Default Deny</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6. 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7. Sanitize Data Sent to Other Systems</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8. Practice Defense in Depth</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9. Use Effective Quality Assurance Techniques</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10. Adopt a Secure Coding Standard</a:t>
            </a:r>
            <a:endParaRPr lang="en-US"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769F38B6-9210-49A1-AB66-ACD49DD9D3B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3755"/>
    </mc:Choice>
    <mc:Fallback xmlns="">
      <p:transition spd="slow" advTm="337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Encryption in flight – Encrypting data in-flight means that you encrypt data when it’s being transmitted over a network. Regarding some applications, data that is in rest may be unencrypted, but it gets encrypted while it is being communicated to provide proper defense. </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Encryption at rest – Encrypting the data on the disk. Encryption at rest is designed to prevent the attacker from accessing the unencrypted data by ensuring the data is encrypted when on disk. If an attacker obtains a hard drive with encrypted data but not the encryption keys, the attacker must defeat the encryption to read the data.</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Encryption in use – Compromising data in use enables access to encrypted data at rest and data in motion. For example, someone with access to random access memory can parse that memory to locate the encryption key for data at rest. Once they have obtained that encryption key, they can decrypt encrypted data at rest.</a:t>
            </a:r>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A0353769-82C6-457D-A438-D694DE381A2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1484"/>
    </mc:Choice>
    <mc:Fallback xmlns="">
      <p:transition spd="slow" advTm="61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rPr>
              <a:t>Authentication is the process of verifying one’s identity, and it takes place when subjects present suitable credentials to do so. When a user enters the right password with a username, for example, the password verifies that the user is the owner of the username. Essentially, authentication establishes the validity of a claimed identity.</a:t>
            </a: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ea typeface="Calibri" panose="020F0502020204030204" pitchFamily="34" charset="0"/>
              </a:rPr>
              <a:t>Authorization is a security technique for determining a user’s privileges or eligibility to execute specific tasks in a system. The authorization procedure specifies the role-based powers a user can have in the system after they have been authenticated as an eligible candidate.  </a:t>
            </a:r>
          </a:p>
          <a:p>
            <a:pPr marL="0" marR="0">
              <a:spcBef>
                <a:spcPts val="0"/>
              </a:spcBef>
              <a:spcAft>
                <a:spcPts val="0"/>
              </a:spcAft>
            </a:pPr>
            <a:endParaRPr lang="en-US" sz="1800" dirty="0">
              <a:latin typeface="Calibri" panose="020F0502020204030204" pitchFamily="34" charset="0"/>
              <a:ea typeface="Calibri" panose="020F0502020204030204" pitchFamily="34" charset="0"/>
            </a:endParaRPr>
          </a:p>
          <a:p>
            <a:pPr marL="0">
              <a:spcBef>
                <a:spcPts val="0"/>
              </a:spcBef>
            </a:pPr>
            <a:r>
              <a:rPr lang="en-US" sz="1800" dirty="0">
                <a:effectLst/>
                <a:latin typeface="Calibri" panose="020F0502020204030204" pitchFamily="34" charset="0"/>
                <a:ea typeface="Calibri" panose="020F0502020204030204" pitchFamily="34" charset="0"/>
              </a:rPr>
              <a:t>Accounting monitors the resources a user consumes during network access. This can include the amount of system time, or the amount of data sent and received during a session.</a:t>
            </a: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F866D5FA-14D0-4B9E-86EB-3D29F30AA88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7530"/>
    </mc:Choice>
    <mc:Fallback xmlns="">
      <p:transition spd="slow" advTm="57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b="1" dirty="0"/>
              <a:t>Unit Test Names: </a:t>
            </a:r>
            <a:r>
              <a:rPr lang="en-US" dirty="0"/>
              <a:t>Define all unit test names to appropriately reflect the test condition.</a:t>
            </a:r>
          </a:p>
          <a:p>
            <a:pPr marL="0" lvl="0" indent="0" algn="l" rtl="0">
              <a:lnSpc>
                <a:spcPct val="90000"/>
              </a:lnSpc>
              <a:spcBef>
                <a:spcPts val="1000"/>
              </a:spcBef>
              <a:spcAft>
                <a:spcPts val="0"/>
              </a:spcAft>
              <a:buSzPts val="1800"/>
              <a:buNone/>
            </a:pPr>
            <a:r>
              <a:rPr lang="en-US" b="1" dirty="0"/>
              <a:t>Unit Testing: </a:t>
            </a:r>
            <a:r>
              <a:rPr lang="en-US" dirty="0"/>
              <a:t>Successfully implement the 13 unit tests, as part of the Google Test fixture; run Google Test ASSERT and EXPECT functionality to prove the tests. Each test you run must explicitly prove the defined condition of the test.</a:t>
            </a:r>
          </a:p>
          <a:p>
            <a:pPr marL="0" lvl="0" indent="0" algn="l" rtl="0">
              <a:lnSpc>
                <a:spcPct val="90000"/>
              </a:lnSpc>
              <a:spcBef>
                <a:spcPts val="1000"/>
              </a:spcBef>
              <a:spcAft>
                <a:spcPts val="0"/>
              </a:spcAft>
              <a:buSzPts val="1800"/>
              <a:buNone/>
            </a:pPr>
            <a:r>
              <a:rPr lang="en-US" b="1" dirty="0"/>
              <a:t>Negative Unit Tests: </a:t>
            </a:r>
            <a:r>
              <a:rPr lang="en-US" dirty="0"/>
              <a:t>Complete at least 2 of the unit tests as negative tests that demonstrate capturing the appropriate unit test result based on an expected negative result of the test code.</a:t>
            </a:r>
          </a:p>
          <a:p>
            <a:pPr marL="0" lvl="0" indent="0" algn="l" rtl="0">
              <a:lnSpc>
                <a:spcPct val="90000"/>
              </a:lnSpc>
              <a:spcBef>
                <a:spcPts val="1000"/>
              </a:spcBef>
              <a:spcAft>
                <a:spcPts val="0"/>
              </a:spcAft>
              <a:buSzPts val="1800"/>
              <a:buNone/>
            </a:pPr>
            <a:r>
              <a:rPr lang="en-US" b="1" dirty="0"/>
              <a:t>C/C++ Program Functionality and Best Practices: </a:t>
            </a:r>
            <a:r>
              <a:rPr lang="en-US" dirty="0"/>
              <a:t>Demonstrate industry standard best practices, including in-line comments and appropriate naming conventions to enhance readability of code. Develop functional C/C++ code that illustrates a software design pattern approach.</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7DAD365-7387-4EDF-BEB3-91347841BFE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6296"/>
    </mc:Choice>
    <mc:Fallback xmlns="">
      <p:transition spd="slow" advTm="36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50031ACB-31FA-4133-8B39-D22F863C47CC}"/>
              </a:ext>
            </a:extLst>
          </p:cNvPr>
          <p:cNvPicPr>
            <a:picLocks noChangeAspect="1"/>
          </p:cNvPicPr>
          <p:nvPr/>
        </p:nvPicPr>
        <p:blipFill>
          <a:blip r:embed="rId4"/>
          <a:stretch>
            <a:fillRect/>
          </a:stretch>
        </p:blipFill>
        <p:spPr>
          <a:xfrm>
            <a:off x="0" y="0"/>
            <a:ext cx="12192000" cy="6858000"/>
          </a:xfrm>
          <a:prstGeom prst="rect">
            <a:avLst/>
          </a:prstGeom>
        </p:spPr>
      </p:pic>
      <p:pic>
        <p:nvPicPr>
          <p:cNvPr id="4" name="Audio 3">
            <a:hlinkClick r:id="" action="ppaction://media"/>
            <a:extLst>
              <a:ext uri="{FF2B5EF4-FFF2-40B4-BE49-F238E27FC236}">
                <a16:creationId xmlns:a16="http://schemas.microsoft.com/office/drawing/2014/main" id="{7BDD6D8C-7717-43A3-B6A0-B678DD5922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131493161"/>
      </p:ext>
    </p:extLst>
  </p:cSld>
  <p:clrMapOvr>
    <a:masterClrMapping/>
  </p:clrMapOvr>
  <mc:AlternateContent xmlns:mc="http://schemas.openxmlformats.org/markup-compatibility/2006" xmlns:p14="http://schemas.microsoft.com/office/powerpoint/2010/main">
    <mc:Choice Requires="p14">
      <p:transition spd="slow" p14:dur="2000" advTm="29780"/>
    </mc:Choice>
    <mc:Fallback xmlns="">
      <p:transition spd="slow" advTm="297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219</TotalTime>
  <Words>1744</Words>
  <Application>Microsoft Office PowerPoint</Application>
  <PresentationFormat>Widescreen</PresentationFormat>
  <Paragraphs>135</Paragraphs>
  <Slides>26</Slides>
  <Notes>14</Notes>
  <HiddenSlides>0</HiddenSlides>
  <MMClips>25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Century Gothic</vt:lpstr>
      <vt:lpstr>Arial</vt:lpstr>
      <vt:lpstr>Calibri</vt:lpstr>
      <vt:lpstr>Times New Roman</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DJ Coffey</cp:lastModifiedBy>
  <cp:revision>29</cp:revision>
  <dcterms:created xsi:type="dcterms:W3CDTF">2020-08-19T17:59:24Z</dcterms:created>
  <dcterms:modified xsi:type="dcterms:W3CDTF">2022-02-28T03:50:44Z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